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28"/>
  </p:notesMasterIdLst>
  <p:sldIdLst>
    <p:sldId id="256" r:id="rId2"/>
    <p:sldId id="319" r:id="rId3"/>
    <p:sldId id="359" r:id="rId4"/>
    <p:sldId id="460" r:id="rId5"/>
    <p:sldId id="461" r:id="rId6"/>
    <p:sldId id="462" r:id="rId7"/>
    <p:sldId id="490" r:id="rId8"/>
    <p:sldId id="491" r:id="rId9"/>
    <p:sldId id="503" r:id="rId10"/>
    <p:sldId id="507" r:id="rId11"/>
    <p:sldId id="504" r:id="rId12"/>
    <p:sldId id="506" r:id="rId13"/>
    <p:sldId id="353" r:id="rId14"/>
    <p:sldId id="354" r:id="rId15"/>
    <p:sldId id="355" r:id="rId16"/>
    <p:sldId id="362" r:id="rId17"/>
    <p:sldId id="356" r:id="rId18"/>
    <p:sldId id="484" r:id="rId19"/>
    <p:sldId id="485" r:id="rId20"/>
    <p:sldId id="486" r:id="rId21"/>
    <p:sldId id="509" r:id="rId22"/>
    <p:sldId id="510" r:id="rId23"/>
    <p:sldId id="511" r:id="rId24"/>
    <p:sldId id="346" r:id="rId25"/>
    <p:sldId id="357" r:id="rId26"/>
    <p:sldId id="348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06" autoAdjust="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55086-4508-46F8-B8AF-02CCFAFF4248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D940C-3D17-4A1F-BD88-E903A58D7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9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62261C21-AFE1-4982-9B88-5DBE5C41B38F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2261C21-AFE1-4982-9B88-5DBE5C41B38F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1800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4 -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36AF7-3971-4BA7-8319-982B7E501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Iterating over a string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4B209-CEAE-492F-AB19-8BE9E21E8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63500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So far, we've only talked about using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loop with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range()</a:t>
            </a:r>
            <a:r>
              <a:rPr lang="en-US" dirty="0"/>
              <a:t> function</a:t>
            </a:r>
          </a:p>
          <a:p>
            <a:r>
              <a:rPr lang="en-US" dirty="0"/>
              <a:t>We can use that to iterate over all the characters in a string by using the length of the string and indexing into it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can also iterate over all the characters in a string directly with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loop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CDD888A-7153-4E5A-B58F-ABF5A6070527}"/>
              </a:ext>
            </a:extLst>
          </p:cNvPr>
          <p:cNvSpPr txBox="1">
            <a:spLocks/>
          </p:cNvSpPr>
          <p:nvPr/>
        </p:nvSpPr>
        <p:spPr>
          <a:xfrm>
            <a:off x="609600" y="3276600"/>
            <a:ext cx="10972800" cy="1066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i </a:t>
            </a: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range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(text)):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(text[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])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9FD0715-4387-4089-B6F4-00745DE18F5C}"/>
              </a:ext>
            </a:extLst>
          </p:cNvPr>
          <p:cNvSpPr txBox="1">
            <a:spLocks/>
          </p:cNvSpPr>
          <p:nvPr/>
        </p:nvSpPr>
        <p:spPr>
          <a:xfrm>
            <a:off x="609600" y="5410200"/>
            <a:ext cx="10972800" cy="1066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letter </a:t>
            </a: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text: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equivalent to loop above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(letter)</a:t>
            </a:r>
          </a:p>
        </p:txBody>
      </p:sp>
    </p:spTree>
    <p:extLst>
      <p:ext uri="{BB962C8B-B14F-4D97-AF65-F5344CB8AC3E}">
        <p14:creationId xmlns:p14="http://schemas.microsoft.com/office/powerpoint/2010/main" val="2333403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E68BB-190D-4B67-911F-899924BB9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Even-odd encryption in 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9A96B8-D0DC-4906-9B9E-533CFE852E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Algorithm:</a:t>
            </a:r>
          </a:p>
          <a:p>
            <a:pPr lvl="1"/>
            <a:r>
              <a:rPr lang="en-US" dirty="0"/>
              <a:t>Loop over all characters</a:t>
            </a:r>
          </a:p>
          <a:p>
            <a:pPr lvl="2"/>
            <a:r>
              <a:rPr lang="en-US" dirty="0"/>
              <a:t>Concatenate characters with even locations onto a special even string</a:t>
            </a:r>
          </a:p>
          <a:p>
            <a:pPr lvl="2"/>
            <a:r>
              <a:rPr lang="en-US" dirty="0"/>
              <a:t>Concatenate characters with odd locations onto a special odd string</a:t>
            </a:r>
          </a:p>
          <a:p>
            <a:pPr lvl="1"/>
            <a:r>
              <a:rPr lang="en-US" dirty="0"/>
              <a:t>Concatenate the odd string with the even string and return the result</a:t>
            </a:r>
          </a:p>
          <a:p>
            <a:pPr marL="118872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E4576F9-F8BE-46CC-99EA-60FAD32714D7}"/>
              </a:ext>
            </a:extLst>
          </p:cNvPr>
          <p:cNvSpPr txBox="1">
            <a:spLocks/>
          </p:cNvSpPr>
          <p:nvPr/>
        </p:nvSpPr>
        <p:spPr>
          <a:xfrm>
            <a:off x="609600" y="4724400"/>
            <a:ext cx="10972800" cy="99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evenOddEncrypt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(plaintext):</a:t>
            </a:r>
            <a:endParaRPr lang="en-US" sz="2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458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E68BB-190D-4B67-911F-899924BB9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Even-odd decryption in 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9A96B8-D0DC-4906-9B9E-533CFE852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78740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We can reverse the process to decrypt the ciphertext</a:t>
            </a:r>
          </a:p>
          <a:p>
            <a:r>
              <a:rPr lang="en-US" dirty="0"/>
              <a:t>Algorithm:</a:t>
            </a:r>
          </a:p>
          <a:p>
            <a:pPr lvl="1"/>
            <a:r>
              <a:rPr lang="en-US" dirty="0"/>
              <a:t>Find half of the length</a:t>
            </a:r>
          </a:p>
          <a:p>
            <a:pPr lvl="1"/>
            <a:r>
              <a:rPr lang="en-US" dirty="0"/>
              <a:t>Slice the ciphertext into the odd characters before the halfway point</a:t>
            </a:r>
          </a:p>
          <a:p>
            <a:pPr lvl="1"/>
            <a:r>
              <a:rPr lang="en-US" dirty="0"/>
              <a:t>Slice the ciphertext into the even characters after the halfway point</a:t>
            </a:r>
          </a:p>
          <a:p>
            <a:pPr lvl="1"/>
            <a:r>
              <a:rPr lang="en-US" dirty="0"/>
              <a:t>Loop up to half the length, concatenating from both the even and odd characters into the result</a:t>
            </a:r>
          </a:p>
          <a:p>
            <a:pPr lvl="1"/>
            <a:r>
              <a:rPr lang="en-US" dirty="0"/>
              <a:t>If there's an extra even character, concatenate it</a:t>
            </a:r>
          </a:p>
          <a:p>
            <a:pPr lvl="1"/>
            <a:r>
              <a:rPr lang="en-US" dirty="0"/>
              <a:t>Return the result</a:t>
            </a:r>
          </a:p>
          <a:p>
            <a:pPr marL="118872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E4576F9-F8BE-46CC-99EA-60FAD32714D7}"/>
              </a:ext>
            </a:extLst>
          </p:cNvPr>
          <p:cNvSpPr txBox="1">
            <a:spLocks/>
          </p:cNvSpPr>
          <p:nvPr/>
        </p:nvSpPr>
        <p:spPr>
          <a:xfrm>
            <a:off x="609600" y="5562600"/>
            <a:ext cx="10972800" cy="99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evenOddDecrypt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(ciphertext):</a:t>
            </a:r>
            <a:endParaRPr lang="en-US" sz="2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035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with Characters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495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Characters?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 far, the only type we've talked about that contains text is the string type</a:t>
            </a:r>
          </a:p>
          <a:p>
            <a:r>
              <a:rPr lang="en-US" dirty="0"/>
              <a:t>However, we sometimes need to be able to do operations on individual characters</a:t>
            </a:r>
          </a:p>
          <a:p>
            <a:r>
              <a:rPr lang="en-US" dirty="0"/>
              <a:t>Specifically, it's nice to know where a character falls numerically in the giant list of all the possible characters</a:t>
            </a:r>
          </a:p>
        </p:txBody>
      </p:sp>
    </p:spTree>
    <p:extLst>
      <p:ext uri="{BB962C8B-B14F-4D97-AF65-F5344CB8AC3E}">
        <p14:creationId xmlns:p14="http://schemas.microsoft.com/office/powerpoint/2010/main" val="2570184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Sometimes it's useful to know the number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convert a string with a single character in it into an integer with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/>
              <a:t>function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cs typeface="Courier New" pitchFamily="49" charset="0"/>
              </a:rPr>
              <a:t>It can also be useful to get the offset from a starting point, such as the beginning of the alphabet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895600"/>
            <a:ext cx="10972800" cy="838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number = </a:t>
            </a:r>
            <a:r>
              <a:rPr lang="en-US" sz="27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ord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'a'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number contains 97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4953000"/>
            <a:ext cx="10972800" cy="1470152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letter =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'r'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number = </a:t>
            </a:r>
            <a:r>
              <a:rPr lang="en-US" sz="27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ord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(letter) – </a:t>
            </a:r>
            <a:r>
              <a:rPr lang="en-US" sz="27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ord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'a'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+ 1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number is 18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867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you have a number?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you know the numerical value of a character, you can convert that number back into a string using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/>
              <a:t>function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As before, you can use an offset point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429000"/>
            <a:ext cx="10972800" cy="838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letter = </a:t>
            </a:r>
            <a:r>
              <a:rPr lang="en-US" sz="27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chr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(97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letter contains 'a'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5486400"/>
            <a:ext cx="10972800" cy="990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letter = </a:t>
            </a:r>
            <a:r>
              <a:rPr lang="en-US" sz="27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chr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ord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'A'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 + 13 - 1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letter contains 'M', the 13th letter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621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ASCII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7696200" cy="46256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Everything in the computer is 1's and 0's</a:t>
            </a:r>
          </a:p>
          <a:p>
            <a:r>
              <a:rPr lang="en-US" dirty="0"/>
              <a:t>Each character has a number associated with it</a:t>
            </a:r>
          </a:p>
          <a:p>
            <a:r>
              <a:rPr lang="en-US" dirty="0"/>
              <a:t>These numbers are sometimes listed </a:t>
            </a:r>
          </a:p>
          <a:p>
            <a:pPr>
              <a:buNone/>
            </a:pPr>
            <a:r>
              <a:rPr lang="en-US" dirty="0"/>
              <a:t>	in tables</a:t>
            </a:r>
          </a:p>
          <a:p>
            <a:r>
              <a:rPr lang="en-US" dirty="0"/>
              <a:t>The ASCII table only covers 7 bits of information (0-127)</a:t>
            </a:r>
          </a:p>
          <a:p>
            <a:r>
              <a:rPr lang="en-US" b="1" dirty="0">
                <a:solidFill>
                  <a:srgbClr val="FF0000"/>
                </a:solidFill>
              </a:rPr>
              <a:t>NEVER EVER TYPE THESE NUMBERS IN CODE</a:t>
            </a:r>
          </a:p>
          <a:p>
            <a:r>
              <a:rPr lang="en-US" dirty="0"/>
              <a:t>What's important to know:</a:t>
            </a:r>
          </a:p>
          <a:p>
            <a:pPr lvl="1"/>
            <a:r>
              <a:rPr lang="en-US" dirty="0"/>
              <a:t>All the characters are numbered</a:t>
            </a:r>
          </a:p>
          <a:p>
            <a:pPr lvl="1"/>
            <a:r>
              <a:rPr lang="en-US" dirty="0"/>
              <a:t>The uppercase letters are contiguous</a:t>
            </a:r>
          </a:p>
          <a:p>
            <a:pPr lvl="1"/>
            <a:r>
              <a:rPr lang="en-US" dirty="0"/>
              <a:t>The lowercase letters are contiguous</a:t>
            </a:r>
          </a:p>
          <a:p>
            <a:pPr lvl="1"/>
            <a:r>
              <a:rPr lang="en-US" dirty="0"/>
              <a:t>The numerical digits are contiguous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1904382"/>
            <a:ext cx="3429000" cy="4367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23581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 Cipher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5325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shift cipher encrypts a message by shifting all of the letters down in the alphabet</a:t>
            </a:r>
          </a:p>
          <a:p>
            <a:r>
              <a:rPr lang="en-US" dirty="0"/>
              <a:t>Using the Latin alphabet, there are 26 (well, 25) possible shift ciphers</a:t>
            </a:r>
          </a:p>
          <a:p>
            <a:r>
              <a:rPr lang="en-US" dirty="0"/>
              <a:t>We can model a shift cipher by thinking of the letters A, B, C, … Z as 0, 1, 2, … 25</a:t>
            </a:r>
          </a:p>
          <a:p>
            <a:r>
              <a:rPr lang="en-US" dirty="0"/>
              <a:t>Then, we let the key </a:t>
            </a:r>
            <a:r>
              <a:rPr lang="en-US" b="1" i="1" dirty="0"/>
              <a:t>k</a:t>
            </a:r>
            <a:r>
              <a:rPr lang="en-US" dirty="0"/>
              <a:t> be the shift</a:t>
            </a:r>
          </a:p>
          <a:p>
            <a:r>
              <a:rPr lang="en-US" dirty="0"/>
              <a:t>For a given letter with value </a:t>
            </a:r>
            <a:r>
              <a:rPr lang="en-US" b="1" i="1" dirty="0"/>
              <a:t>x</a:t>
            </a:r>
            <a:r>
              <a:rPr lang="en-US" dirty="0"/>
              <a:t>:</a:t>
            </a:r>
            <a:endParaRPr lang="en-US" b="1" i="1" dirty="0"/>
          </a:p>
          <a:p>
            <a:pPr lvl="1">
              <a:buNone/>
            </a:pPr>
            <a:r>
              <a:rPr lang="en-US" b="1" i="1" dirty="0"/>
              <a:t>encrypt</a:t>
            </a:r>
            <a:r>
              <a:rPr lang="en-US" b="1" i="1" baseline="-25000" dirty="0"/>
              <a:t> </a:t>
            </a:r>
            <a:r>
              <a:rPr lang="en-US" dirty="0"/>
              <a:t>(</a:t>
            </a:r>
            <a:r>
              <a:rPr lang="en-US" b="1" i="1" dirty="0"/>
              <a:t>x</a:t>
            </a:r>
            <a:r>
              <a:rPr lang="en-US" dirty="0"/>
              <a:t>) = (</a:t>
            </a:r>
            <a:r>
              <a:rPr lang="en-US" b="1" i="1" dirty="0"/>
              <a:t>x</a:t>
            </a:r>
            <a:r>
              <a:rPr lang="en-US" dirty="0"/>
              <a:t> + </a:t>
            </a:r>
            <a:r>
              <a:rPr lang="en-US" b="1" i="1" dirty="0"/>
              <a:t>k</a:t>
            </a:r>
            <a:r>
              <a:rPr lang="en-US" dirty="0"/>
              <a:t>) mod 26</a:t>
            </a:r>
          </a:p>
        </p:txBody>
      </p:sp>
    </p:spTree>
    <p:extLst>
      <p:ext uri="{BB962C8B-B14F-4D97-AF65-F5344CB8AC3E}">
        <p14:creationId xmlns:p14="http://schemas.microsoft.com/office/powerpoint/2010/main" val="2392826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Reading input with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input()</a:t>
            </a:r>
          </a:p>
          <a:p>
            <a:r>
              <a:rPr lang="en-US" dirty="0"/>
              <a:t>Conversion functions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int()</a:t>
            </a:r>
            <a:r>
              <a:rPr lang="en-US" dirty="0"/>
              <a:t> to turn things into integers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float()</a:t>
            </a:r>
            <a:r>
              <a:rPr lang="en-US" dirty="0"/>
              <a:t> to turn things into floating-point numbers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str()</a:t>
            </a:r>
            <a:r>
              <a:rPr lang="en-US" dirty="0"/>
              <a:t> to turn things into strings</a:t>
            </a:r>
          </a:p>
          <a:p>
            <a:r>
              <a:rPr lang="en-US" dirty="0"/>
              <a:t>Work time for assignments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 Caesar Cipher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i="1" dirty="0"/>
          </a:p>
          <a:p>
            <a:endParaRPr lang="en-US" b="1" i="1" dirty="0"/>
          </a:p>
          <a:p>
            <a:endParaRPr lang="en-US" b="1" i="1" dirty="0"/>
          </a:p>
          <a:p>
            <a:endParaRPr lang="en-US" b="1" i="1" dirty="0"/>
          </a:p>
          <a:p>
            <a:r>
              <a:rPr lang="en-US" b="1" i="1" dirty="0"/>
              <a:t>E</a:t>
            </a:r>
            <a:r>
              <a:rPr lang="en-US" dirty="0"/>
              <a:t>("KILL EDWARD") = "NLOO HGZDUG"</a:t>
            </a:r>
          </a:p>
          <a:p>
            <a:r>
              <a:rPr lang="en-US" dirty="0"/>
              <a:t>What is </a:t>
            </a:r>
            <a:r>
              <a:rPr lang="en-US" b="1" i="1" dirty="0"/>
              <a:t>E</a:t>
            </a:r>
            <a:r>
              <a:rPr lang="en-US" dirty="0"/>
              <a:t>("I DRINK YOUR MILKSHAKE")?</a:t>
            </a:r>
          </a:p>
          <a:p>
            <a:r>
              <a:rPr lang="en-US" dirty="0"/>
              <a:t>What is </a:t>
            </a:r>
            <a:r>
              <a:rPr lang="en-US" b="1" i="1" dirty="0"/>
              <a:t>D</a:t>
            </a:r>
            <a:r>
              <a:rPr lang="en-US" dirty="0"/>
              <a:t>("EUHDNLWGRZQ")?</a:t>
            </a:r>
          </a:p>
          <a:p>
            <a:r>
              <a:rPr lang="en-US" dirty="0"/>
              <a:t>This code was actually used by Julius Caesar who used it to send messages to his generals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092528"/>
              </p:ext>
            </p:extLst>
          </p:nvPr>
        </p:nvGraphicFramePr>
        <p:xfrm>
          <a:off x="609600" y="1981200"/>
          <a:ext cx="10972806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244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E68BB-190D-4B67-911F-899924BB9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 encryption in 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9A96B8-D0DC-4906-9B9E-533CFE852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71120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Algorithm:</a:t>
            </a:r>
          </a:p>
          <a:p>
            <a:pPr lvl="1"/>
            <a:r>
              <a:rPr lang="en-US" dirty="0"/>
              <a:t>Loop over all characters</a:t>
            </a:r>
          </a:p>
          <a:p>
            <a:pPr lvl="2"/>
            <a:r>
              <a:rPr lang="en-US" dirty="0"/>
              <a:t>Convert character to ASCII value</a:t>
            </a:r>
          </a:p>
          <a:p>
            <a:pPr lvl="2"/>
            <a:r>
              <a:rPr lang="en-US" dirty="0"/>
              <a:t>Convert ASCII value to a value from 0-25 by subtracting the value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'A'</a:t>
            </a:r>
          </a:p>
          <a:p>
            <a:pPr lvl="2"/>
            <a:r>
              <a:rPr lang="en-US" dirty="0"/>
              <a:t>Add the key to the result</a:t>
            </a:r>
          </a:p>
          <a:p>
            <a:pPr lvl="2"/>
            <a:r>
              <a:rPr lang="en-US" dirty="0"/>
              <a:t>Compute the result modulus 26 (which makes numbers bigger than 25 wrap around)</a:t>
            </a:r>
          </a:p>
          <a:p>
            <a:pPr lvl="2"/>
            <a:r>
              <a:rPr lang="en-US" dirty="0"/>
              <a:t>Add back the value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'A'</a:t>
            </a:r>
            <a:r>
              <a:rPr lang="en-US" dirty="0"/>
              <a:t> to turn a value from 0-25 back into an ASCII value</a:t>
            </a:r>
          </a:p>
          <a:p>
            <a:pPr lvl="2"/>
            <a:r>
              <a:rPr lang="en-US" dirty="0"/>
              <a:t>Turn the ASCII value back into a character and concatenate it onto the ciphertext</a:t>
            </a:r>
          </a:p>
          <a:p>
            <a:pPr lvl="1"/>
            <a:r>
              <a:rPr lang="en-US" dirty="0"/>
              <a:t>Return the ciphertext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E4576F9-F8BE-46CC-99EA-60FAD32714D7}"/>
              </a:ext>
            </a:extLst>
          </p:cNvPr>
          <p:cNvSpPr txBox="1">
            <a:spLocks/>
          </p:cNvSpPr>
          <p:nvPr/>
        </p:nvSpPr>
        <p:spPr>
          <a:xfrm>
            <a:off x="609600" y="5486400"/>
            <a:ext cx="10972800" cy="99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shiftEncrypt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(plaintext, key):</a:t>
            </a:r>
            <a:endParaRPr lang="en-US" sz="2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858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E68BB-190D-4B67-911F-899924BB9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 decryption in 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9A96B8-D0DC-4906-9B9E-533CFE852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787407"/>
          </a:xfrm>
        </p:spPr>
        <p:txBody>
          <a:bodyPr>
            <a:normAutofit/>
          </a:bodyPr>
          <a:lstStyle/>
          <a:p>
            <a:r>
              <a:rPr lang="en-US" dirty="0"/>
              <a:t>Reversing the process to decrypt the ciphertext is simple</a:t>
            </a:r>
          </a:p>
          <a:p>
            <a:r>
              <a:rPr lang="en-US" dirty="0"/>
              <a:t>All we need to do is "encrypt" the ciphertext with the negation of the key we used to encrypt</a:t>
            </a:r>
          </a:p>
          <a:p>
            <a:r>
              <a:rPr lang="en-US" dirty="0"/>
              <a:t>For example, if we encrypted with a key of 7, we can decrypt by encrypting with a key of -7</a:t>
            </a:r>
          </a:p>
          <a:p>
            <a:r>
              <a:rPr lang="en-US" dirty="0"/>
              <a:t>Our decrypt function should simply call the encrypt function with a negative key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E4576F9-F8BE-46CC-99EA-60FAD32714D7}"/>
              </a:ext>
            </a:extLst>
          </p:cNvPr>
          <p:cNvSpPr txBox="1">
            <a:spLocks/>
          </p:cNvSpPr>
          <p:nvPr/>
        </p:nvSpPr>
        <p:spPr>
          <a:xfrm>
            <a:off x="609600" y="5486400"/>
            <a:ext cx="10972800" cy="99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shiftDecryption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(ciphertext, key):</a:t>
            </a:r>
            <a:endParaRPr lang="en-US" sz="2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486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3E79C-979C-4D65-A8A6-67E892A17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note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4FC991-EAA7-44A4-8BEA-9FB1E89732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625609"/>
          </a:xfrm>
        </p:spPr>
        <p:txBody>
          <a:bodyPr/>
          <a:lstStyle/>
          <a:p>
            <a:r>
              <a:rPr lang="en-US" dirty="0"/>
              <a:t>Our implementation expects all input characters to be from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'A'</a:t>
            </a:r>
            <a:r>
              <a:rPr lang="en-US" dirty="0"/>
              <a:t> up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'Z'</a:t>
            </a:r>
          </a:p>
          <a:p>
            <a:r>
              <a:rPr lang="en-US" dirty="0"/>
              <a:t>That's why subtracting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('A')</a:t>
            </a:r>
            <a:r>
              <a:rPr lang="en-US" dirty="0"/>
              <a:t> will make the values be between 0 and 25</a:t>
            </a:r>
          </a:p>
          <a:p>
            <a:r>
              <a:rPr lang="en-US" dirty="0"/>
              <a:t>Inputting strings that contain characters other than uppercase letters (e.g. digits, lowercase letters, punctuation) will cause strange results</a:t>
            </a:r>
          </a:p>
        </p:txBody>
      </p:sp>
    </p:spTree>
    <p:extLst>
      <p:ext uri="{BB962C8B-B14F-4D97-AF65-F5344CB8AC3E}">
        <p14:creationId xmlns:p14="http://schemas.microsoft.com/office/powerpoint/2010/main" val="3405053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Substitution ciphers</a:t>
            </a:r>
          </a:p>
          <a:p>
            <a:r>
              <a:rPr lang="en-US" dirty="0"/>
              <a:t>Generating a random key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Sections 3.5 and 3.6 of the textbook</a:t>
            </a:r>
          </a:p>
          <a:p>
            <a:r>
              <a:rPr lang="en-US" dirty="0"/>
              <a:t>Work on Assignment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Cryptography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762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Cryptography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"Secret writing"</a:t>
            </a:r>
          </a:p>
          <a:p>
            <a:r>
              <a:rPr lang="en-US" dirty="0"/>
              <a:t>The art of encoding a message so that its meaning is hidden</a:t>
            </a:r>
          </a:p>
          <a:p>
            <a:r>
              <a:rPr lang="en-US" b="1" dirty="0"/>
              <a:t>Cryptanalysis</a:t>
            </a:r>
            <a:r>
              <a:rPr lang="en-US" dirty="0"/>
              <a:t> is breaking those codes</a:t>
            </a:r>
          </a:p>
        </p:txBody>
      </p:sp>
    </p:spTree>
    <p:extLst>
      <p:ext uri="{BB962C8B-B14F-4D97-AF65-F5344CB8AC3E}">
        <p14:creationId xmlns:p14="http://schemas.microsoft.com/office/powerpoint/2010/main" val="1941431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Encryption and decryption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Encryption</a:t>
            </a:r>
            <a:r>
              <a:rPr lang="en-US" dirty="0"/>
              <a:t> is the process of taking a message and encoding it</a:t>
            </a:r>
          </a:p>
          <a:p>
            <a:r>
              <a:rPr lang="en-US" b="1" dirty="0"/>
              <a:t>Decryption</a:t>
            </a:r>
            <a:r>
              <a:rPr lang="en-US" dirty="0"/>
              <a:t> is the process of decoding the code back into a message</a:t>
            </a:r>
          </a:p>
          <a:p>
            <a:r>
              <a:rPr lang="en-US" dirty="0"/>
              <a:t>A </a:t>
            </a:r>
            <a:r>
              <a:rPr lang="en-US" b="1" dirty="0"/>
              <a:t>plaintext</a:t>
            </a:r>
            <a:r>
              <a:rPr lang="en-US" dirty="0"/>
              <a:t> is a message before encryption</a:t>
            </a:r>
          </a:p>
          <a:p>
            <a:r>
              <a:rPr lang="en-US" dirty="0"/>
              <a:t>A </a:t>
            </a:r>
            <a:r>
              <a:rPr lang="en-US" b="1" dirty="0" err="1"/>
              <a:t>ciphertext</a:t>
            </a:r>
            <a:r>
              <a:rPr lang="en-US" dirty="0"/>
              <a:t> is the message in encrypted form</a:t>
            </a:r>
          </a:p>
          <a:p>
            <a:r>
              <a:rPr lang="en-US" dirty="0"/>
              <a:t>A </a:t>
            </a:r>
            <a:r>
              <a:rPr lang="en-US" b="1" dirty="0"/>
              <a:t>key</a:t>
            </a:r>
            <a:r>
              <a:rPr lang="en-US" dirty="0"/>
              <a:t> is an extra piece of information used in the encryption process</a:t>
            </a:r>
          </a:p>
        </p:txBody>
      </p:sp>
    </p:spTree>
    <p:extLst>
      <p:ext uri="{BB962C8B-B14F-4D97-AF65-F5344CB8AC3E}">
        <p14:creationId xmlns:p14="http://schemas.microsoft.com/office/powerpoint/2010/main" val="1376698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Transposition cipher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 transposition cipher, the letters are reordered but their values are not changed</a:t>
            </a:r>
          </a:p>
          <a:p>
            <a:r>
              <a:rPr lang="en-US" dirty="0"/>
              <a:t>Any transposition cipher is a permutation function of some kind</a:t>
            </a:r>
          </a:p>
        </p:txBody>
      </p:sp>
    </p:spTree>
    <p:extLst>
      <p:ext uri="{BB962C8B-B14F-4D97-AF65-F5344CB8AC3E}">
        <p14:creationId xmlns:p14="http://schemas.microsoft.com/office/powerpoint/2010/main" val="276875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Rail Fence Cipher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85420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In the rail fence cipher, a message is written vertically along a fixed number of "rails," wrapping back to the top when the bottom is reached</a:t>
            </a:r>
          </a:p>
          <a:p>
            <a:r>
              <a:rPr lang="en-US" dirty="0"/>
              <a:t>To finish the encryption, the message is stored horizontally</a:t>
            </a:r>
          </a:p>
          <a:p>
            <a:r>
              <a:rPr lang="en-US" dirty="0"/>
              <a:t>This is also known as a </a:t>
            </a:r>
            <a:r>
              <a:rPr lang="en-US" b="1" dirty="0"/>
              <a:t>columnar transposition</a:t>
            </a:r>
          </a:p>
          <a:p>
            <a:r>
              <a:rPr lang="en-US" dirty="0"/>
              <a:t>Encryption of "WE ARE DISCOVERED, FLEE AT ONCE" with three rails: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 err="1"/>
              <a:t>Ciphertext</a:t>
            </a:r>
            <a:r>
              <a:rPr lang="en-US" b="1" dirty="0"/>
              <a:t>: </a:t>
            </a:r>
            <a:r>
              <a:rPr lang="en-US" dirty="0"/>
              <a:t>WRIORFEOEEESVELANXADCEDETCJ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905001" y="3962400"/>
          <a:ext cx="8381997" cy="137160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931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1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1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1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13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1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13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13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313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J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8347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3434F-C26E-4B68-AFE2-FDBAD6BC4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Even-odd shuffle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2DB23-764B-43B4-AA9D-59158B8A9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can do a simple transposition cipher by:</a:t>
            </a:r>
          </a:p>
          <a:p>
            <a:pPr lvl="1"/>
            <a:r>
              <a:rPr lang="en-US" dirty="0"/>
              <a:t>Putting all characters with even locations in a string</a:t>
            </a:r>
          </a:p>
          <a:p>
            <a:pPr lvl="1"/>
            <a:r>
              <a:rPr lang="en-US" dirty="0"/>
              <a:t>Putting all characters with odd locations in a string</a:t>
            </a:r>
          </a:p>
          <a:p>
            <a:pPr lvl="1"/>
            <a:r>
              <a:rPr lang="en-US" dirty="0"/>
              <a:t>Concatenating the odd string with the even string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Plaintext: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'My hovercraft is full of eels'</a:t>
            </a:r>
          </a:p>
          <a:p>
            <a:pPr lvl="1"/>
            <a:r>
              <a:rPr lang="en-US" dirty="0"/>
              <a:t>Even characters: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'M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oecati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ulo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es'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Odd characters: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yhvrrf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sfl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fel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lvl="1"/>
            <a:r>
              <a:rPr lang="en-US" dirty="0"/>
              <a:t>Full ciphertext: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yhvrrf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sfl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felM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oecati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ulo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es'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856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3008</TotalTime>
  <Words>1261</Words>
  <Application>Microsoft Office PowerPoint</Application>
  <PresentationFormat>Widescreen</PresentationFormat>
  <Paragraphs>234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1800</vt:lpstr>
      <vt:lpstr>Last time</vt:lpstr>
      <vt:lpstr>Questions?</vt:lpstr>
      <vt:lpstr>Cryptography</vt:lpstr>
      <vt:lpstr>Cryptography</vt:lpstr>
      <vt:lpstr>Encryption and decryption</vt:lpstr>
      <vt:lpstr>Transposition cipher</vt:lpstr>
      <vt:lpstr>Example: Rail Fence Cipher</vt:lpstr>
      <vt:lpstr>Even-odd shuffle</vt:lpstr>
      <vt:lpstr>Iterating over a string</vt:lpstr>
      <vt:lpstr>Even-odd encryption in Python</vt:lpstr>
      <vt:lpstr>Even-odd decryption in Python</vt:lpstr>
      <vt:lpstr>Operations with Characters</vt:lpstr>
      <vt:lpstr>Characters?</vt:lpstr>
      <vt:lpstr>Sometimes it's useful to know the number</vt:lpstr>
      <vt:lpstr>What if you have a number?</vt:lpstr>
      <vt:lpstr>ASCII table</vt:lpstr>
      <vt:lpstr>Shift Cipher</vt:lpstr>
      <vt:lpstr>Definition</vt:lpstr>
      <vt:lpstr>Example:  Caesar Cipher</vt:lpstr>
      <vt:lpstr>Shift encryption in Python</vt:lpstr>
      <vt:lpstr>Shift decryption in Python</vt:lpstr>
      <vt:lpstr>Quick note</vt:lpstr>
      <vt:lpstr>Upcoming</vt:lpstr>
      <vt:lpstr>Next time…</vt:lpstr>
      <vt:lpstr>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177</dc:title>
  <dc:creator>Barry Wittman</dc:creator>
  <cp:lastModifiedBy>Wittman, Barry</cp:lastModifiedBy>
  <cp:revision>359</cp:revision>
  <dcterms:created xsi:type="dcterms:W3CDTF">2009-01-11T21:03:04Z</dcterms:created>
  <dcterms:modified xsi:type="dcterms:W3CDTF">2023-09-11T19:55:52Z</dcterms:modified>
</cp:coreProperties>
</file>